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74" r:id="rId4"/>
    <p:sldId id="269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D2B04-03B2-4B2E-B5D0-BD08C5590C4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7853-87B1-4FFF-9892-91282B13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7853-87B1-4FFF-9892-91282B13B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2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2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0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5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A219-BF16-42A8-B063-0AC458F2DC6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22234-280C-4820-812A-275F38C3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9285556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EHo_9wnnUTE&amp;feature=youtu.be&amp;t=87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905164"/>
            <a:ext cx="7811311" cy="15996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Introduction to aquatic insect ID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42900" y="2414168"/>
            <a:ext cx="8268854" cy="382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sz="2000" b="1" dirty="0"/>
              <a:t>Domain				Eukarya (</a:t>
            </a:r>
            <a:r>
              <a:rPr lang="en-US" sz="2000" b="1" dirty="0" err="1"/>
              <a:t>Eukaryota</a:t>
            </a:r>
            <a:r>
              <a:rPr lang="en-US" sz="2000" b="1" dirty="0"/>
              <a:t>)</a:t>
            </a:r>
          </a:p>
          <a:p>
            <a:pPr algn="l">
              <a:buFontTx/>
              <a:buNone/>
            </a:pPr>
            <a:r>
              <a:rPr lang="en-US" sz="2000" dirty="0"/>
              <a:t>  Kingdom			Animalia</a:t>
            </a:r>
          </a:p>
          <a:p>
            <a:pPr algn="l">
              <a:buFontTx/>
              <a:buNone/>
            </a:pPr>
            <a:r>
              <a:rPr lang="en-US" sz="2000" dirty="0"/>
              <a:t>    Phylum 			</a:t>
            </a:r>
            <a:r>
              <a:rPr lang="en-US" sz="2000" dirty="0" err="1"/>
              <a:t>Arthropoda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Subphylum			</a:t>
            </a:r>
            <a:r>
              <a:rPr lang="en-US" sz="2000" dirty="0" err="1"/>
              <a:t>Hexapoda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Class			</a:t>
            </a:r>
            <a:r>
              <a:rPr lang="en-US" sz="2000" dirty="0" err="1"/>
              <a:t>Insecta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Order 			</a:t>
            </a:r>
            <a:r>
              <a:rPr lang="en-US" sz="2000" dirty="0" err="1"/>
              <a:t>Ephemeroptera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  Family			</a:t>
            </a:r>
            <a:r>
              <a:rPr lang="en-US" sz="2000" dirty="0" err="1"/>
              <a:t>Ephemeridae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    Genus			</a:t>
            </a:r>
            <a:r>
              <a:rPr lang="en-US" sz="2000" i="1" dirty="0" err="1"/>
              <a:t>Hexagenia</a:t>
            </a:r>
            <a:endParaRPr lang="en-US" sz="2000" i="1" dirty="0"/>
          </a:p>
          <a:p>
            <a:pPr algn="l">
              <a:buFontTx/>
              <a:buNone/>
            </a:pPr>
            <a:r>
              <a:rPr lang="en-US" sz="2000" dirty="0"/>
              <a:t>                Species			</a:t>
            </a:r>
            <a:r>
              <a:rPr lang="en-US" sz="2000" i="1" dirty="0" err="1"/>
              <a:t>limbata</a:t>
            </a:r>
            <a:endParaRPr lang="en-US" sz="2000" i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32873" y="5001989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3746" y="5394534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65382" y="5796316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://lifeinfreshwater.net/wp-content/gallery/prong-gilled-mayfly-nymphs-leptophlebiidae/Prong-gilled-mayfly-nymph-Leptophlebiidae-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t="16099" r="11741" b="18876"/>
          <a:stretch/>
        </p:blipFill>
        <p:spPr bwMode="auto">
          <a:xfrm>
            <a:off x="418407" y="2473049"/>
            <a:ext cx="6631709" cy="370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8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2947"/>
            <a:ext cx="2493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Hemiptera</a:t>
            </a:r>
            <a:r>
              <a:rPr lang="en-US" sz="2000" dirty="0"/>
              <a:t> (true bugs)</a:t>
            </a:r>
          </a:p>
        </p:txBody>
      </p:sp>
      <p:pic>
        <p:nvPicPr>
          <p:cNvPr id="6146" name="Picture 2" descr="http://lifeinfreshwater.net/wp-content/gallery/water-boatmen-corixidae/Water-boatman-Corixa-punctata-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" t="14514" r="6706" b="25753"/>
          <a:stretch/>
        </p:blipFill>
        <p:spPr bwMode="auto">
          <a:xfrm>
            <a:off x="258618" y="1173019"/>
            <a:ext cx="431338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ifeinfreshwater.net/wp-content/gallery/creeping-water-bugs-naucoridae/Creeping-water-bug-nymph-Ilyocoris-cimicoides-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15935" r="8819" b="40234"/>
          <a:stretch/>
        </p:blipFill>
        <p:spPr bwMode="auto">
          <a:xfrm>
            <a:off x="4839854" y="1173019"/>
            <a:ext cx="3999346" cy="31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9854" y="4781754"/>
            <a:ext cx="415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Piercing/sucking mouthparts (i.e. rostrum)</a:t>
            </a:r>
          </a:p>
        </p:txBody>
      </p:sp>
    </p:spTree>
    <p:extLst>
      <p:ext uri="{BB962C8B-B14F-4D97-AF65-F5344CB8AC3E}">
        <p14:creationId xmlns:p14="http://schemas.microsoft.com/office/powerpoint/2010/main" val="213839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2947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Coleoptera</a:t>
            </a:r>
            <a:r>
              <a:rPr lang="en-US" sz="2000" dirty="0"/>
              <a:t> (beetles)</a:t>
            </a:r>
          </a:p>
        </p:txBody>
      </p:sp>
      <p:pic>
        <p:nvPicPr>
          <p:cNvPr id="5122" name="Picture 2" descr="http://lifeinfreshwater.net/wp-content/gallery/great-diving-beetle-larva-dytiscus-marginalis/Great-diving-beetle-larva-Dytiscus-marginalis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6" y="918894"/>
            <a:ext cx="3345006" cy="50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575" y="571404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True, jointed legs (3 pairs, no </a:t>
            </a:r>
            <a:r>
              <a:rPr lang="en-US" dirty="0" err="1"/>
              <a:t>prolegs</a:t>
            </a:r>
            <a:r>
              <a:rPr lang="en-US" dirty="0"/>
              <a:t>)</a:t>
            </a:r>
          </a:p>
        </p:txBody>
      </p:sp>
      <p:pic>
        <p:nvPicPr>
          <p:cNvPr id="5124" name="Picture 4" descr="http://lifeinfreshwater.net/wp-content/gallery/diving-beetle-platambus-maculatus/Diving-beetle-Platambus-maculatus-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23396" r="6784" b="1363"/>
          <a:stretch/>
        </p:blipFill>
        <p:spPr bwMode="auto">
          <a:xfrm>
            <a:off x="3648363" y="2104580"/>
            <a:ext cx="5384856" cy="30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8373" y="1406404"/>
            <a:ext cx="3844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wing coverings</a:t>
            </a:r>
          </a:p>
          <a:p>
            <a:r>
              <a:rPr lang="en-US" dirty="0"/>
              <a:t>Has movable mouthparts (NO rostrum)</a:t>
            </a:r>
          </a:p>
        </p:txBody>
      </p:sp>
    </p:spTree>
    <p:extLst>
      <p:ext uri="{BB962C8B-B14F-4D97-AF65-F5344CB8AC3E}">
        <p14:creationId xmlns:p14="http://schemas.microsoft.com/office/powerpoint/2010/main" val="15137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2673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Trichoptera</a:t>
            </a:r>
            <a:r>
              <a:rPr lang="en-US" sz="2000" dirty="0"/>
              <a:t> (caddisflies)</a:t>
            </a:r>
          </a:p>
        </p:txBody>
      </p:sp>
      <p:pic>
        <p:nvPicPr>
          <p:cNvPr id="8194" name="Picture 2" descr="http://lifeinfreshwater.net/wp-content/gallery/net-spinning-caddisfly-larvae-hydropsychidae/Net-spinning-caddisfly-larva-Hydropsychidae-0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5" b="26788"/>
          <a:stretch/>
        </p:blipFill>
        <p:spPr bwMode="auto">
          <a:xfrm>
            <a:off x="201757" y="838667"/>
            <a:ext cx="4434898" cy="523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lifeinfreshwater.net/wp-content/gallery/case-building-caddisfly-larvae-trichoptera/Case-building-caddisfly-larva-Trichoptera-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t="14965" r="4091" b="19362"/>
          <a:stretch/>
        </p:blipFill>
        <p:spPr bwMode="auto">
          <a:xfrm>
            <a:off x="4709588" y="1225166"/>
            <a:ext cx="4261312" cy="23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lifeinfreshwater.net/wp-content/gallery/case-building-caddisfly-larvae-trichoptera/Case-building-caddisfly-larva-Trichoptera-3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0202" r="11736" b="3629"/>
          <a:stretch/>
        </p:blipFill>
        <p:spPr bwMode="auto">
          <a:xfrm rot="16200000">
            <a:off x="5643519" y="2741377"/>
            <a:ext cx="2394408" cy="42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09588" y="572155"/>
            <a:ext cx="3615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 of strong hooks on end segment</a:t>
            </a:r>
          </a:p>
          <a:p>
            <a:r>
              <a:rPr lang="en-US" dirty="0"/>
              <a:t>Often build cases</a:t>
            </a:r>
          </a:p>
        </p:txBody>
      </p:sp>
    </p:spTree>
    <p:extLst>
      <p:ext uri="{BB962C8B-B14F-4D97-AF65-F5344CB8AC3E}">
        <p14:creationId xmlns:p14="http://schemas.microsoft.com/office/powerpoint/2010/main" val="219263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2313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Lepidoptera (moths)</a:t>
            </a:r>
          </a:p>
        </p:txBody>
      </p:sp>
      <p:pic>
        <p:nvPicPr>
          <p:cNvPr id="7" name="Picture 2" descr="http://www.dfg.ca.gov/abl/images2/petrophila_dors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520"/>
            <a:ext cx="48006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40636" y="731520"/>
            <a:ext cx="296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legs</a:t>
            </a:r>
          </a:p>
          <a:p>
            <a:r>
              <a:rPr lang="en-US" dirty="0"/>
              <a:t>Pairs of </a:t>
            </a:r>
            <a:r>
              <a:rPr lang="en-US" dirty="0" err="1"/>
              <a:t>prolegs</a:t>
            </a:r>
            <a:r>
              <a:rPr lang="en-US" dirty="0"/>
              <a:t> on abdomen with crochets</a:t>
            </a:r>
          </a:p>
        </p:txBody>
      </p:sp>
    </p:spTree>
    <p:extLst>
      <p:ext uri="{BB962C8B-B14F-4D97-AF65-F5344CB8AC3E}">
        <p14:creationId xmlns:p14="http://schemas.microsoft.com/office/powerpoint/2010/main" val="104666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418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Megaloptera</a:t>
            </a:r>
            <a:r>
              <a:rPr lang="en-US" sz="2000" dirty="0"/>
              <a:t> (dobsonflies &amp; alderflies)</a:t>
            </a:r>
          </a:p>
        </p:txBody>
      </p:sp>
      <p:pic>
        <p:nvPicPr>
          <p:cNvPr id="10242" name="Picture 2" descr="http://lifeinfreshwater.net/wp-content/gallery/alderfly-larvae-megaloptera-sialidae/Alderfly-larva-Sialis-lutaria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5" b="14880"/>
          <a:stretch/>
        </p:blipFill>
        <p:spPr bwMode="auto">
          <a:xfrm>
            <a:off x="0" y="588432"/>
            <a:ext cx="8572500" cy="31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ne of the few colorful members of the order Megaloptera, a Costa Rican dobsonfly Chloronia sp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72" y="3776965"/>
            <a:ext cx="3751929" cy="25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3951" y="3959258"/>
            <a:ext cx="445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Lateral filaments on each abdominal segment</a:t>
            </a:r>
          </a:p>
        </p:txBody>
      </p:sp>
    </p:spTree>
    <p:extLst>
      <p:ext uri="{BB962C8B-B14F-4D97-AF65-F5344CB8AC3E}">
        <p14:creationId xmlns:p14="http://schemas.microsoft.com/office/powerpoint/2010/main" val="400821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2092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Diptera</a:t>
            </a:r>
            <a:r>
              <a:rPr lang="en-US" sz="2000" dirty="0"/>
              <a:t> (true flies)</a:t>
            </a:r>
          </a:p>
        </p:txBody>
      </p:sp>
      <p:pic>
        <p:nvPicPr>
          <p:cNvPr id="11266" name="Picture 2" descr="http://lifeinfreshwater.net/wp-content/gallery/mosquitoes-culicidae/Mosquito-larva-Culicidae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t="760" r="3181" b="14516"/>
          <a:stretch/>
        </p:blipFill>
        <p:spPr bwMode="auto">
          <a:xfrm>
            <a:off x="226243" y="791852"/>
            <a:ext cx="2856261" cy="43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lifeinfreshwater.net/wp-content/gallery/black-flies-simuliidae/Black-fly-larva-and-pupa-Simuliidae-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11307" r="9884" b="9419"/>
          <a:stretch/>
        </p:blipFill>
        <p:spPr bwMode="auto">
          <a:xfrm>
            <a:off x="3421930" y="791852"/>
            <a:ext cx="4529509" cy="30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lifeinfreshwater.net/wp-content/gallery/non-biting-midges-chironomidae/Non-biting-midge-larva-Chironomidae-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5" t="16902" r="9564" b="12262"/>
          <a:stretch/>
        </p:blipFill>
        <p:spPr bwMode="auto">
          <a:xfrm>
            <a:off x="7084173" y="2818614"/>
            <a:ext cx="1734532" cy="33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tipulidae larv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53" y="4029077"/>
            <a:ext cx="3781912" cy="189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7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 ALL THE THINGS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744"/>
            <a:ext cx="5763491" cy="5907578"/>
          </a:xfrm>
          <a:prstGeom prst="rect">
            <a:avLst/>
          </a:prstGeom>
        </p:spPr>
      </p:pic>
      <p:sp>
        <p:nvSpPr>
          <p:cNvPr id="2" name="AutoShape 2" descr="data:image/jpeg;base64,/9j/4AAQSkZJRgABAQAAAQABAAD/2wBDABALDA4MChAODQ4SERATGCgaGBYWGDEjJR0oOjM9PDkzODdASFxOQERXRTc4UG1RV19iZ2hnPk1xeXBkeFxlZ2P/2wBDARESEhgVGC8aGi9jQjhCY2NjY2NjY2NjY2NjY2NjY2NjY2NjY2NjY2NjY2NjY2NjY2NjY2NjY2NjY2NjY2NjY2P/wAARCAD6AU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ftDfNHcRh9vbuOMcGrWm6sLGVHig3BTkh2yMewplvbqgEsp+VRkEHmo9QkS4mVo2+TGPofWsYtX0IL2sX6ajfeekPkrtA4H8Xv8AlVewt1aYROQhlGQWz09qoSCTYpyTvHpj2q1ErS5JQ+Yq7iVHPUc05DLs4ggaSEMwt8jZtY8nqM1V85yCA+GUfIcdBnpVw+XcDZKMHoWPVfeq7WJtfMV33DGUYdDWcWgG3Fz5jIs7sZe5A7+lW0UTWq4SQ7BhR71Uit4nVGBZZFwWq0z+WoRA27t8xNKbvsBXuGxGmyI5Bxgk1Cm9mbcvHuKutIVClk3A4HAwc1XuZkErQkBCw+bjv6043ERTLhF6EHpjioUBy24cj5sevrV0bPIERGNo49qrSkMu5FzjtVpgPikGXdW3ByFAB7YqZpPmBYkDtjpVZAqQKSQpAIz1zVjbHJGD5u3AGRjPNJgUy22QhcsCcZ9qkhl8uQdj0FQuDEhB5IPUGnRqNhZwfmOFOetUMuNP5qhsqMHpimXMUjDcrl1z0UVVdj5xX1q7E5SM4bd0PXtSt2ArOEOFgT5kGWIB/WpEiaVMJjGPX+lNv3kjkUKdiuOQOOlNt3CSA7uB2ApgWbdG8sqSrMp+568VaQNE63dq+VQ4I/u9u/WgMhfagKEjkYqlI/kIHyCT26HGaaeohmozK08kqffkBHHP41DbbUxG7gA8nPb0p1vcq99udMjB461KbcFpnJAjLAkduaJS6MEiG5s2YyOhG0AEA9Wz6VSQbfl2tk8Y961bSC5lulDLIMjCkj5MHvmtnULVJI1htAAy4w6YIbk5xiiLGc7aFizDHbr9KdnAcjIcg9KfJbm2kWMDeuA5cDqT2BqePGwJHtEvRix496mTsBUWQpGsZzyfpT4v9YWXkfXipZXkdNs4zyCG9e1QQsI8lMn6UJgWQRIWDnHYY/pV2e/iXTlijUibGGboKzYyswJ5BJGSPSpNjzEiFTIQu7jsOMmrUmtES0XNMuZLXHzL5Q+8AOv/ANeuu024ify9inznGWBONorhMjyhsDbi2Aa2LbUZY45PJQBiojBPX8K0jV0syeVXudrPMBjmq7XGKy7S/aSKNDl2wdzMccgdBWnDb+bCjk8sM9K1TQxvn81IkoJFNe0K9OlCQ+9MNS4JV2YAyaaFLc5wKgwV70CQjjNKwyfcFo3iq7SVGZKYXPNYFlJXzOUb15FSRWrRxSEbSfvDB5FNtz5ZZRzjAx0zVkRtJKJPMCFRkY9feuGTtsMreY+dpQb2GGG7r3pn2ny5g4Tacdq0DGs6MQAsiHHHX6UGwigjZxmQ9g3RfqKnnXUYhm+13O5HRtiZ+70HofWrseyIFpgduQd2en0FZCxzwTOIYWct1c8AVYMhRCJGGR1HalKO1gJDcwmRtpBHTep4P6U6RyowNwXOM9eKzy0RkBAG7vUskzpHgMD6dyaqwh0rFlOxs4GT7U2Vi8IjO0EgAHrikjAYhw21ieamMsS7XVAXU8+4+lPYBIo50H8B7fN34qOcpFxCfvLye9Nmu8qzKSvIwO1VSzOxycsTimkA92UIFPHvSFc/dPFNBZl+b7tI+Qi9s9OetWMBgjpkemKl3KIhjnHr2qPIUDa2R605F3EAnAPU0DFG3JLKGx6dqsRbniZUcA/wljjikiChjuIX5TgkUsUNvhn3ug6YIz270hFeeQNGkO5S27JI5AHpmn+VFGqssqsScYGanNgVQMpRo9uSwB5ogVIpTK8a+Vj5cnAJ+lMQzzxAeevT61RunVpiIydnbNTzkBm3rkDhCT0qljPbjPOKEgJ7QBn27zg9gOTVlc5a3fnjIHc0yExCH5QQSMc+vr/OmmbPEqEnoCe1S9RmgrFIgG3FgAcHKmtPQLqJzHcEhLhHIVWOF2+n4kmuclYLgMHAx8uehq7aws0QbDBRj5iKXwagTyyyxyu7KrM7E8YwPoKpTSu0jHChmGSRj8OlWkiwWYyZGMAr1qtJGqsrK2VZum7n8azTu7gSSE/Y2AYEBf4up57fnVcJmPptZfWpZS8saxRSEoeCcdB35NNki8t2iEhVdgOTmrjogCHbGGVjzntT0wkTK27rjjnFVSy7sA/N0OaeMsSu0nnqKuwE+8gbj+INOWQjaV/Cq+5t23nFAfcwHT2pWsB0uhXEM90YZpFTP3cdT7V2xIKjb0rzaznW1bzDGpc87j2Fatj4nktrYRtGZcE4JY5x6VtGaJOyLDv0qJuD0xXLQ+LnWVzLECmeAD0rTstftb3uY2xk7ug/GrUkwNGQ4quz804zxyqGjdWB6EGoWzVoTHF6YWph60YqiTgXld4i2CVAx9KsQq0kJ+ZecZIOSaopMFjOwA54IIz+VTRXLRrtP8xkCuBxNTTCxOg8s7WGScfrxTGmeMcBMdxngioUlSbb5bDIB3EcYqWa3YwDeFYFQQwFRy2EQ/bMx42gt7His+S4OSHLYPbsDU8MotxxGM4wW3Gs+eUzylyD+JzWkUMkMrhQFwV9etSrPu6HBxjJ6VHBExUnoMdalVUX3qrDCNy3HP51aZuG3Hax6gjtVUEf3ePakMpl4ycD1NS0BYEazfMD35XPWq8yNG5+U4UccdaTeyA4OPWg/v4gGfBBPTrTSELG4MBywHp61EWwwOc5PSoirIwUfTj1pZW+bpgA8VVhk5+ZDgDJpYpOgYEHpVcEhuKcrHJBoAsyNhR0JP509JpCFi5IHUH+lQRNz8zcDinbz5+McgcH1pCLkE2QwA4bt6U+UxeXksQDwQKhQAuoRwCvFPuUMSMFIdj13Hp9Km6EVLiNzFvRTsHQkcfSo4YvNzyOBnJNWbN95a2lOV67cEj9KkFh++byixj2554+ozQpW0YyoSUyp7/dIPHX/wDXSecokAOQMc4pJ2ZV2EkgHIJqDqp9uau1wNMIZznYWjxgBvX6/nVtg5KxCbcoBwen4YrNtwWt/nkZUDdB/OnRzN5jDdyvQ9M1k0BfeTDbMAIOuc1XaXzZBHs2xpk8GnAjhWUH3J4qSNIfuMox0J9PWo0QDg0ZATZvBByMcj/P9KS5g/dq0n7uMLgEHoabIwjlV4AV/DHHtVnDMr+YMADqBn8aV7AYzAEhkPTpip7ePZncCRjI9T6VK0SeaC0eGVuR0Diq/mFSFAKr0yTziuhaoQ7liWO0cZpdgYgg5+n6UxjmNjyW659aSNiUyG2t1xSGTuyCLDvgjpjrT4WAHVvY461Qb/W5U5984qZW2fMXyW4zS5RFo7gh2hVYnOM0u07NyEYPUdKiQ5jI+baO4GTSROI5D5g3Z6ZpbCLmnXk9lNkDBPGG5FdfaXkN1CH3BD0Ksea4gPklcBWUnoc0jAu5G/b7dc1rGpbcVjt5po1ikZHVio6jkCsBtZfzGP2jaOMYXiq0WsNbRiMBVAUKQB1qlvhn5RVUDtjpWkqq6CUWZI+RsMfwFI+HXOecmrCRCRxllwOxplxCqN8rDIHr1rI1JNNuWt5uJCvPQHrWvqbu1nlW2PjPGMMB/WsKOMYXDDeTyG7VZu7i4W08lthVTtBHJFK2oFHz5CxJfk9aEcI3QH6imiF94G3JIzgelKELcKCWPpTAeZ2Y4zhfSpPtKhGwPmPvUAV45MlSpHODVm7ZpIwvlrvzn5FxQBD5jHbx+NPjzlyRjH61EUJRePzqeNcxg55HoM0wGTMR8w4zxTo0LKzg4bPC9qfFsdgrjIzzUkiDzGEblQRx70gK43BsMoxyc+9REDv1qbBQNGxz83JH86a4G4sp4oAiwenUVIhB/wAaj7HrxTkJz8tDESsDhmUcYwMURknYB1z3p+cKVBGDyM8c1Bg9ulAF4RdGYqmWwGzmo3d2k+ZsDoxWmRyMiY9OQcc1Hlzk+/OT1pWEXIQyKzBsrj+IYJHqBU0cxVwm75PUVSeVnVQBjHOe4pqzbU2ckEZpNXAtXcsMlsw8sGXPBA+Yex//AFVSWFzjbndTiSUwBnnBNN3nGCc1QyQSMtuyEYwwI9KPO3YBwW/QCmlHK7sEZHeoxFvPHHNLQC5Hc7FUqoJwASelWwokh4BKtnPPSsqQGNvLOR/KrtgzFwQ6xj1PSolECRlkRF2thMkhSaQXQhddxJI64J5qC/aaO4+c8EYx298VWHzEAnrRy33A1YZcr86lwRuUGqdyV27jwx429MU+2udjKq9Mkc9DUF/LIZ2RyuM5wMHFOKsxBDJhSBjkYqEyYcsPpj2pFYLxntTByea0GWISu3czYPrTSy7vYenrQcKFUAEHrkU90VAM8k9gaQEqShcOoByPmyOKZJIHKkHqegHSnCFWjOxwQBxngmnQop4fHJyG70tBFqEIwUq3sSeppXiUy/K/PVsdCKSUrHCSflj/ALynmqxlkZ1Kx4j6AnvUJXAJNkit5bjdn7pHFRRwMF+dME+pxQY5FYqNu5jnAzxULTSZyzZPfNWBrCwnLvMojclQxQgH64PPSqMmmPE+6bjIzgZwD9alt5ZUlKzLIuOgIxWjdafJdRLIkp3kABZRtGPbmp5rMZkRQBnbaUKf3QxJq01vEqhZEGAMbs5NLBAqLvu5WtyrEYOecelVWn/eNhjt3cE4zinuBpwraRMv2cFRngsM5/HtVG8tXiuywZWYfMFwOB6VHFdBOMnafTtUzXPmtlcFsYyTSV0BDcgzwb3UKy5OFHB96rQF45FdW78kHpVmScrhHVgh7iqLKI5TtPAPXrkVaGW5zHLkJ8vH4VXtpCrkKcHr0zTgCchTgN3qxbWDEuxXIUZBB60bAVUd4pRlcc5yRzU8cgzjgDPGaWWKQSAOC3HBNMkiKRKzxlCRkHHWgZESSz55JancbcN0pp6A9zQBkDrQIYeOAeDTo2APTPtTBlmwOSaC2Dj0NMCyyLIpBdVI5yKrnnChvlFJ95ielHP1osIspIMY3FcDqBwfY00OxnU/eUc4HFQ5IPoKkhcAt2JHWkBZK7IixRSo6Ann8xVcHdzt2ipHIZAr8fxZXpQuHRmDYI9ehpCF2HPOBxkZqHaX6HPPQUplOTk8Yx+tLnZ7HNAxTvxtIJHc04Hy1wDj6U1WbzAATzSsylyx3Z96AEwro3mHLdiKjZtqjbkg/oatbo1TMiKSRgc4/GqoG1hz9DQgJ2uI7iBRLneDg+v1pG8nbuG4/U1GYnMe9UOwdTjimsnVu3p6UaASwMC+MZGabcK5kDbSRjOaWLb90nB7H3qYF4myemOxFGwikAQxZhkn1pecgDn1p9z80pOB+dRxn5hyB9aooeWGQcYAoLqVzgkg8ZolLOhPHPXAqMBgQWHB6ZoESKAfm3dO3TNOQsrDBb1yKcY2kl2llbA6k9qDGRLgv82eimgC0syvGEcFlPOMcg+tNE+AMkAjkAD+tOSxZow6swbup9KaEhRju3hh3x0qNBDFl3nnhk6H1qsqTzEsis3PNSzQvGdy/OrdGAqxbNKseUAO7npVX7DJxdE7VkmwvGSeTj61cN3JNbSRqfnONhHXH1rDMhbbt4x3/rVuG4aOMOXyMVDiAl3NLlVnVm2H+M5/CqbOHYlAoHoKn3pOreaSxOe2PpUHkMJNvHHUiqQyNy3mYB5xjinRPhsMce/pSSxncW7ZpFHy0wLRyWKROxDfw1CYWIJBbYO4HGafbDLbt2GwcCmSSyKx3Eg55FAEsUciFWOB6Ed6sQySQhvnIyOBiqPnu5I5APQVZgcseR25OKTExHb5z8+49cY/lTnuJHtymzdGDwMdDSSLslDE8NyAe1ACFS24Fj1/wNAFOUkEKSRxyKBxGDn6Va2K5Lsvbr71UfhdoqhiRtgg9+aaxG7jrRjCj3pMHNMCa3gedsIyj6mrP9n3EZA8vdxkleQKfaxrFsbOSRzWlvd4f3IBHTHU1m5aktmRcW/ln5hj+tVlTIz29q17i0kKpOO2dw6496owxq8rBiRnkHtmqTGhvWIANls8CnCNmwv14BzTUU+dtBwM85qVpAsmW+7j09P8mgZVfAcZU8dR3pzkyEHO1fSiaTzpi/Az29BUcrjAxTAljHG7vmpDgOADgD1FQwS/KcjPpmnyMdpYcjrjFIRahILK2ACvp1FW0WBUZX8ssw4DZyfbistJVdBjCsPUcGtFZU8tPODHyyRyx9ulZyQD7OWOU7CTtA2jjOKhlsIkm2pMQT0R15pkKguxicK4yRz0/GnzSRywh3B3KTtdMc/WpV09AKksBzt/jHb+dNUEDgHcfenCXByc89+tQXG4NkHI9q2SGRO7MfmPIp0YP3+oHUVHj86erbQeMk8daoBSw3DYCPxpxIYZC8YAzUPIyRUgJ29OAaAFyVcENU8DYctnoMYI9aazRBDsJHseaiBxt4z3pCNOKSTasiZODjmrLTKeWCrjgg96yxcSJCYgvyse1Qfvpmw24sPU0nELGxGYZMgDIB7HjpWZO0QlO0bh7GnRpJGm18gk4xnpUE0LpIVKcjrg0loOxdltlMO2L5jngYJOaML5JjYgFQMEdatxMFlbg7SvX8KoyXBMuAAMkfw4FTqA2SXeMD5ccdc5piSM524yf5UtwhEjBBwaZHI8LccevFVYQsnOQBjHY1DkjtT5XLEycDPpTF5YEc57U0MnibZgkYz26ZqF/nc4Oee/el3bGB9PzojUySYxkmmBGQQ3+NXbY4RsqQ2OD1GahdcN6Y71YYkQArt+XqR9KTGQPOxbJ7dqZFMyMTjORiiXG7A9B2qI4ppCJ45yrsSCcnp2ptwUd9w/Koh2pTxTsMaeT6+lPjjeaQKq803OGBHBFSC4lBGG70mI1JtluFRv9Yq5x1GPrRLcGODfHtJBBwpxx9Kyp5nmbMh+apEEbxxLvwxOGH9ajkFY1kugYfMaQZJJx2+lZd1KgcmE5BIPpUMxJbtt7EVG3WnGNh2JYpyhJPPtTXcyEs3U1GDitHS9KbUjIqSqjIM/NmrGlcoZNI/3RUtyNjeU0fltGxU/nTo4GedFkBVGIyQOgNA7EAO1VPvUhkOcjgVqazpUFrBDNbO7xsdrFl24NZSpk4zSE0WIJFEoExwvt0FXVFtK4VBmQjg7iOfWqHlj+CQPnqOmKtR6dMbfz45lDdQgzmpcbhYJohbSmQny2yBs7njrSXMqCEhGLeYck4wM1DFGXlBkWRlPXbyaS4KghEPA5AIoUQsNRwygU9Y3BdsAqw6Dn/8AVVVAT7VcWKVSTHIuOxqwKarvlC5xk9Saa3DH61bFjM/zb1J9CeaY9lMCflz+NMCvFzJycZp/LIF7g4470+O2YE712r6npTjCHV8NtI6A96QEDKYyVcflTiwXGxj0p7W0pRCEY+1XbTTySTKjELyBjr7UgGafA14TvkIVe/c1eGmR8hJSHH8Y4/SpVi+zwInktGhfILDj3p03+j4Ksw2Y4Bz+NZS5txWZEHjtlOWDyEcuac97Giqzrhm67R/OmXE+3LFECs3+feoy6OcS4yvH3c0lFPcYGZw21068DB61n3rkykdCOMda0HIblVINUJoZGlOFODyaqIiAyyAjJ565pm7NWXtpSD8nPuaYtlMeoAFXdAM2hoyM89qao2g7h0qz9hlx1FH2GY0XQytIQ3TP1PWljOw5yc1YGmznotSx6NdOeFougKgI2+/QCl34hwTkk547Vpx+GdQk+7CT79KtR+ENSI+5GvuXoCxzvbORzTTj1rrofBNwT++uYV/3QW/wqyvgeH+K8b8E/wDr0wscRwO9PHIPrXeReCtPX/WTTsfYgf0q1H4V0pBzCze7O1AWPOPKfsM04RSBwfLP0r0tPDukoOLRfxLH+tWE0iwQgrZ2/wCMYJoGeWtFIxzsYfQU5LaUk7YZD9FJr1hLaGEYSGNR/soBTvlxn5cDjpQB5SthM44gm4HaM0q6PfSf6u2mYe0Zr1Qheh2g/hS+Wq9FGfoKAseYQeHdVmICWcn0Ybf51v2WlX+kMsU0WJn5ypyMHtXUzv5B8xAqnoWJAqOe88xEYsGbqpHbFc9WrZ2BScWcrc6A+pXTzpLFGinG185B9CMUzUoLKGNXnufJYNhQi7i2O4GR7Vrql1NfG4t48c4kG736/wBao+JdFVNONy8nmPEAFA4wC3P861hLmSZbt0MeOW2uIZInjmmbcCCxC7Tz6detTwWFrd6bNNYoPNhI3hn5x+PFZkrKE/dy9CcgcVSSZ4t2xsbutaWRLNiwgj8wPdRkR88KwBpI7HOqRxw58mSUBcNg4z0NZaXUv981bsLt4L6GXcQQ4py0jdEpu520PhqxUjzrVR9JWJJ/SpzoGkjA+xoR0BOf50+x1B7lQkxHHRqulwAcdB6c/wAqyhNTV0U1YpJounKu1bOIAdCF5/OpEsrMkf6JCdvTIDfzqYuHQFeQByARUSxPJIzbsqAdoHBBz14qxCG3tlI/0SI89Qi0oS0aRl+zx5XrmMCpC4C4O5uPTBP1qC3C7mcHIbnk+nbpSAkCRcr5KjH+yMUoSMkgxx5HooFQNjYCJWKjsTxj8qQzwpyCwyO5oGWFChSSiADpxUSsryKYpAB3U9cfSmm4UoQvXGcVVa8Kk7SgBHQDnNK4F2VYSx8xC4bjGMrUL2tlJEVkhVh1woNVlvJiOEx9BUJkkDFxGckYyKTYE1zpOntDlbfBPbJqtHpum4LRpIgPXL4/nTTezqcEZ+tQT304k+TOPQGlzCsZqwlurE077Od3yoxrrINHtY8bgXPv0q7HBDE3yRKp9QtJRY7HIxabczHCQsfwq3HoU+B5kscY92zXUfTpRtHXaMjmq5AMWPw6n8czN9ABVyLRrKMDMW4+5JrQ7An8sUm4BsHP5GnyoChcWSRshtbdcjkkY/rVyBSqAsgDHrUgOc/MMg9AaZLI6SIoj3EnkBh0p2AcPm4yB6ZIpxVgvUE+xzUXlRzEnA5GCHbt0qZUWNNoUgduppiG8DOTge9OGCeegGaZklywZiBxjuaH8vjzCFHccA0DFViV3Eg89AKUkHbwee4phdOHR92c9RgGhiQN33h2yenvzQA5nRcKxIz0IXimmT5jtPH0IpXYHBBRu+04owFG/Zt3HkZAP196AG5IB3Hk+/5UjrwCxYD36H2pxGRtDbj1wQOlMeR1cr91uDx/OgBW83AVERsfd3ZpQrMuHAHspyPxoQs20p8p/hPb/wDVUReUMGfYmOu1s7f/ANdICtfwedZSKGG3b0OQRz6fWsjTGBtwp+8pINaWolLKwmufmkHUkHJIz/n8qxYrqKKedsHZs344yeM8fhXPVjKV7Ie6aOiscKHIBGSORzVXxLKi6HctJu4G3b0BJI//AF1FpWrQXtlL5UZXa3JcgHpxWf4imf8AsOVPM3525J57jof/AK1a01aKTJSsjjvMaQMpbk9AB1q/p2lpeiUFyGVWIUdcgZFVYoBFb/aGZS2PlWtXRWaHTLm5MhB+YAdMkjGc1pcqxgxKGOM81oWcI+1R+Zzk9d2eazgcHipYpCsitnGD1pvVWIW52OgP/wATS4kDMUVdg3Z2hsjp+RrfM+SMMm1uhrLtAbazEVsrbCAzDI+Y9zRK2GGUIHXGc5NZLRWLZflui2/y/m7AqRk1Xe68xsqXX0+XB9uaq7iGGRj3BoDF+gU4ODk5ouBaLM8exwjdSuQOOai2tkZcnHHB5ow42+3HBNIVKqGZh64xTESY24CN9M0hTdnKJ9e9IGKj7+B2wKXGR8rfNTENEaE9efQUixDfgDd74pDiLHTP0pyTHIweR6CmANDgf6vqewoSN+nl/rSjcRkH9ahkndB8kq/jwKegiV7c/wDPIZxnvVSS2lYhkRAD6ZP8xQk15JLukeMwg4OyTOP0qSMvADuWeQsc5WQr/IYpWQzpgmFyTx65oDIcEPge/wDhS7gz4UE8dQelIqlmTBJ99rAdKYxcqp372AxjgZ/OkDKu5irY4Ge314qFGBDs+VK7gGRjnHrg0plXaCP3kbcbj6+mfr68UgJNoJ+UAqF6k8UFht43HHPDf5yKrpm2Qx4l8sDcFVSf5fWnCckqjLIgwMFwDkZ5464oAkLMSYyuTj5QMZzSOiNCWf5XPCllyf581DHM8mPKvUYIMsvljcRjqOak87IyhaVivUYGRz+tADk5LIHIx8pUHHbPpT1Mi8Fdr9ypJz9aaQJYwxGCxwMHlvqCKSaOdEURiMRngiToPf8AzigBVkH3hnYed+Rj6UjESBGGCXPKnuPwP1pke2NvJmYvKx+WP5Rn6dKDDC3mKh3yIeU3FtvuBmgCXzmQ71iIXOGIGW9jxzSxsrMc4QEnqT82eeO1UUuBLJPtP7thlBJFtZTnPPHI/Wnbt0YVriTaoyBIq5B+v49RSuOxaaXJ3JGZADyADuH4U0eTgyJCQQDlSMEfhVPzXdCd+SD1ZR09D60wyvEzeW6rxkxK68Z+lLmCxcMiwyD54yT2zgj8O9LKtu8YKHaT02jcG9+P51nPLu+aQgMBgcc4/CoGutzbd5x+FLmCxollWMJt2Ek5wAqgGoDd3MRkQOqFz3B4/wDHqqKct84zxwCcjmm+XGZBtDEnoMk/hSuxktzM84kUSuQ6Mp+UEEHtzmuav5JLcWDAbt0IQj8P/r1tanN9mtVeLZknbjrWGZZhJau671Rv3eV44x/9atIuysws3qjW0uwudPa4WWMks67SpwCPX9au6hYG+sXhfERZgSV5IGc4HatSHZdW6sjA444Oce1NbCj+dPl1uRc5uXw/bf2e0MQYP1V2OTmsyNJrbSriCRNvzqAT9ecfpXXE5zWTryBbFm9WH507DT0scWe9KnJAHWk2liQBk8mn23/HxH3+YfzoZJ6AUPlRorsDjBAzSSQlc5Te3YZ6U1JZBjfHjnAA5pwmDExjPoRmsyhkkbGPIG09c4zioxuRgMq2emOKld3VkxkAeuMmmmdHblCrDou08/jQAn7x2wfl/Hj+VKoLDBfcccU6MgNk8n2pxEeB8nOPTH4UAIibcEtlfQDAokw4IXKMD1K0IAxbahGOmciplilODnbnoc0wsRhW+U5XC9e2fpT9qIhJwfpmpooWlTHlMwyfm29KeUYMW+dAg6BSQf5e3+FAFJYJjJ520gA4xkhcflVk2qB1O1D64OOf1qe1AkjJdiRncFII4/Onr5MzsqyYdDkIwIA9qAGBYkyUXIPykhtw+hpX+UjbCx4/hBIH5VAhMskmI9gJwTnCEex74qjPYpI++G5kwf8AnlLx+tOwHQ+WGOJFLMPQcdvWopoo4ZF8uXylHLfvMEA8Yx9aklkkJ2KoYIRu3cZH97/PpUUiRrbkSyJtkJUGT7o9Rz1B9KYFhHXdhZJAHGRxnn1zimOp3b45SwH3lbPHPtjj60xbmOGMxxsgbaMFcYx7daiF1b3IZIZBuHBx2/MVNwJJ7kxkLMpAA+8EHyjj1NOkfzHUiYAEYVFb5W/TrWcLoKY/L8wMF5WVgVHPY84NRySqz7onZcAgj2PUfhRcdjULncrBU8wgAALyR/vHHpVW7hTzWd0jUIQRJHJyD71mTJdBV2Xcj4IyJGyMc8e/41bS6jeFkLSxS45O7r+AJpcwWLaNFIoO0MofO9G6jHONp6e2c+1KkqCR2WXcsjcFm4U44AHXn6flWcZ2S3dpG2ADk5Jzz9P60huNkID8bh3J3D6UXCxI6I8O/CS7SR8ijK89CODinW90GYxbZo356ggH8aqx3aEAOVDdMOME/rTy6795JAHqKi4y0JN7HfwadOxjCgrkdcjjFUJGDD5WGOpx0pBOoCr5ituOAFNAEwMk3ICrnk54oeEAMW+bIGCoyf8A61M82Y5KKr7eCMdKb5sm471CelAEtrcrHbkzIoI6lhn/ACKja4z0ZWzwAo6U0IrZO3efXFCoEXCbQT35piFjl2gkMMenele+j24cAj35FKEHQ7cGoxbqH37QT2yM1SsJmVqly1wsUaFcKSdtOiDymEOVEUAOwH361ek06KWYyuMH/ZFTRQorfKCMe1O66BqP0gPaSSTAkxyn5h0Hsa0pXjkOd/B9qqiPfHkO2OuSc1Tkuyr7Q2Mepp3YrF90GMggj1rC8QTZsWUdnGTVp75RzI27HbpWVrWoRS2ZjjhyW6nPK85ppsDEs42kkm2KWKxscCq0RxIp9DV/SXmiuWMcW7epXkcCrtt4auJHBaRQM9uaGwsdShYD5izADjC5wfwpgYTrgoSw/ugg/WgbhlWyO5Gad1wypk+vQj86zKDDqAC5AHqMkfnSrEN/3Gc+op2LvcsltKw428KGB+vGKmeeSWMR3EG1h0uIwNrEeo7UwGqqRoyhQpzgMByaUqrBWjBkQ557/hmq0skdtIElmj2uMpubYfz/APr1KJ3jaNY3XyTyAz7mzjsQT6UICQtD5Ss8iqw4Bxhl+oIp0P2ny9wlgZAeAOCc+/Y/z9qrxyx3lwEEglOeF3spGOfxpkkSCMqkcsY343R/wn8hTA0Zt0KoJCI3YECSPLA+mRVO7ke3ZPMKxiTlvlIUn1zz19KIkEUhYXE0zfdPHbqOOh+tREBoXCs7dWxtHP8AwHp+GKLhYVHthGz3LhD0yz/l+B96RU8tAkMqXMWeAZMNjvyBzUssFlJBCSqLMfuui7D6/pVWPTrcXLmKTzJieVOFLjvjnB4x2pgaJErQIEhww+8QWPOP9ociq6o6rjjd32lf5EjFaKafbNbjyJmRCMrsPArHcAHBMDY/56Ng/qKG7AWJJiSrOQyY4Tbk/T6URTSiJopmEyH5grKPl9v8iqfmN0QA56/LxTdtx/tHLHg85HtWV2MtzLCxR8ZYdVHGPWmLLv27V2j/AGST+dMQMBtLNnptIpF8xDgMqnvheaV7gS5LNtVVz6noDUmwLkEqxHIIquGddpePzVU596c91yREhB96AHSvIF4CtnpjiolnSOPMsMhkHT5sg0KzMh34UnuTUQBEhP3vpTuInaaMqFd0KP0G08fXikdInBZVO48blOCfwqIhQcIATnnmrHkbkyMqTx1o3AjaONQGO7OMdTz+VIjxuSrKS2eSRStGwPqe+etTW6hGBK/QU0guR7Qwy44HSqMsZkY7FTnkELz+ea25ZWcMrIpG3BBHNVUt+oDFRjgbcmm12FcpRRTR5EcjKD6YP86njtmb5ixOOpNWkiRWBLs3sBTrlo1hICsrnoB/WjlC5HFbyuMxg4+lDRvHJh+3bFVUubtn2byOMfIOn+FL5bI+52fcerHJApDLBXf83b2pBER0xj605U2qVU5HqKaQ+0k56+n9aQxd6oMHdk0wSybePXrQYtyHO4qO+TVpIYuhfd3Hv+YpBYiWT5im4H1xUT28c2XKZ55yKuJb5Usqrx3yMj8KcsbeZuUKGUclh1FVdhYyzaKY28xDtHOQoH61Dbz6SkzLb2pnmzgCUgj8uBW4DN5sbBlXnPGcH6gUk80cSKfKWOZz9/yA21s9Gxkj61SYrFCG9t0nkVbCNZguWEaKOPzq9BFFPGsqoRvyRGzDIbuMdqeXu7mB/tIiidclMqzcfiAD2qoZbuCNYtoaN2+Up95Wz1I7DPofWgZda1aOIMwwG6cE4P4VILfzrbhPnU8YUg49DxREl7JCbZp44j94BhnjqfwqK3jlS5JeaHeG625J3D0YdqdhET2qrCZWWRXBwyHKEj3PT86nsiySOPIQgru+XG5T2z1/OpXb7VI0YFxG23IGzge+D/Kolun+yMslnNbzcoCBuA44P0otYQssDlVzaR3ILZAlxt/QY/nWfqlvBEFIRYCD91FPyfQ4GM1NZs43NLHPOSNxO1tv4A06VS7F0Lb5V3or8j8MDn/PFMChA8Ru4WmffPkrGSCGK/7Q7n3rRmhmSY5QSkgBXRcEexI/DrUNqJpAyY3uTnbOAcZ7ZHb3xVm5sIIV3yDyzwUcv8uT2yD+lAxPKmtgSkPnNj7v3T9Mf/XqlZw3U6O0cTpIpx8w3fz9KfPetDKxuYZliQg+bESQR+v0xU3mRrMHtowhKjdE3DZ9z/jSArNcrZSkXs7JIAAQEO0/hmnFLa7dZILOVypGHZMgE9//ANVXLmMPGCyMWUjCTc4/4FUHlsJPL85YoWXB2bi49OT0oAmt1iNuqSRhZFyELOD37d8VBeNGjqsskaHGQDH/AJxQbTTYlfzCCSQvmKrdQc/eJ6091gWNDNJC4IwrNtOcfUUwKEV3LC25FVm9X70ye9nnkDkRq68rjNMVCT84yfegxAdMLnsBWIx6zPI2SSWHcDilZsEn5j9aZskxgcCnKNp55+tADWDSYyCFHpT44MEnLD0zSnJJJwKf5oC7Rz9BQIheJx0JxQVY4XJAqTfnrQsuOnX1pgNRdh+7k1OjFhkkA+mahAJ65pcYGR09cUXAlx3zmlAye2aiDKeGOfwqRZsNgcduRTuIfsYe49RQMb/mfYKFMjZz17Y6Go57e7kykI29/MONv0xTuFi7BKiZEa7z9OlQXardPljtYdQMYqu8Tw7DdSSHPGYhxnHcDmpYYBJHGxDK/wDvnNDY7Cb3jwtvD7n2/Co182O48wRvk53BiCD+H/16muLO4ikFxA8YywH7/kfQd6mKtIVY/u2A+cLwqn29aQyD7M3+sYhFfPQU+NCg/cFgp+8PX3pXkTew8tRnv0/TFSyafcSIJIsXJjGUikcjIPGBjAoGKkEpkEYXae6MMinNaTCRoyu0jnHUfWpZ7fdAsvk3Nq5wCo+bA9gDxUEhu7e481LueZAmfJKgZ/SnYVyELIrbHQSN0yvHNSCKViH2yAkZwGP9DVtLK6lQGGSOAHqAmSw+p/wp5jltf3skYLAZ3K2QOPTA9PSjlC5nTR8bir4GeUcg/pVqFrm6RVDRyFTuQiQ7v+BdM/54ojlguik0Ttskz0X5gfp1qWe3ETxBFk3dBNEVDAHsQaaTFchWQsGSVlfaSMR53j2P696WIhgdixSK/VccH+n/AOqn+U5lbeowFxI7YLe2eAOlMg8iS3YwmNEI+9GduG7cDAzTC4yLT7OQrM73MpX93hshQP64qwLOyRAYpfLwcjZJ6+2arRztqdiqiYxSxkqd6kZ9j71m30yRsShaTJIYIM4A98cc0PTYm5p3AaSSOGaW3ZzwJFypPUY44qpNFf6ePMN2DEnMiKpYL+P+NQ29obwFiSzRnIXPzD3xkVpRM8jRHymVguG3J8y/n1FJN9RoVbqK5VGhuSAQHyg69OopCruFiDKjKTmPaAr89RkHaf8AGpBExLFdqxclwO/rik+xLJaiKGdWzyu8nOPaqAr3NncvK8UVu0a/KxPmj5hnoPTvVc37W1w9tbSzPKo3G2uI+314FS3d5Ppsw+1Rm4gBAEuDx7ZFTtZ6bqEX2iFVMhGN27JH40DIhePezL9nZLdSpDo4IYN6A4I//VUSWGy5NwXYhgA4PABPcHH8xU0KbC8UP7zyPly5xuIPrnH6Vb3YkXhjvGGj2hiR+Hb/ABpbgQul2tsySKt1ER1BwV/WqjTW7yQrFJHdMBhQjlXX6EmpH0+cSySafdMku3AjJyoqpBpzrM51G2WS5PS4hIUr9KdgNeGdlh2XENwNoGQQST75AxTZba1upWcwIMesYz/I1BbXEkUPktN5jc8nselVLfS5Jt811qUu9znCYUD86YisJGPQAH1pythsjJPrS7e/AFOypGOQaxGIzl/XNIV/2WY1IAFHrTy+AOwoAh2gdQR7dqWP75URmQj0p5ZCSDz9OaVbyW0AEQyCeAcCgCCVJSQWjKAe1RIP4QMZ960m1aRI5PtNuCB90gjms6WR5SGQKqH+EEkj86VhkvkLwcYx1HWlMX8TMMHt2qFHdSBnGeuDyatrBJMgMeBg917/ANKVhiHaIwB+nWkSHfw5PA/Op4Y5es4jEg4479qkRAWycgEdXI4pgQ/ZmyHDMFx18zYKTyIlbCbj6lZOp/rVp4YogQzLk8/KOtRRqVi3PiPPVuoFADYYo4lbyo9nqGADGpHurcLGJGZWPBOMAfjU/lNIrSKY5FjHzkHvjOOtRMqBPMIMkTACRE5xk8MM88VSEXZLO6nVT8s6joQwyKo3CFG8h7bfOp53g8qR2IzzSyTX6EReSzxghg24oSPfuPepltPOZp2BXGMMcn6DJ/zzT66ARx2yrsuXjjkkX5AGGflxyc4z+pFOs7ZGuDOWkEwUArGS2B6Z64qWP/SItvkADHdgSf8APtVE6jp5MUc+9RuIQjO+NgckcfwniqQmaS3k4uARcb7cnkBOR+J98U9NUNzJcRwQ+YISAWU57Z6UxoDND9pZzGm3ICucHPcg1ALqK3vwqRLHNIgMjbCqsPX0607iHjWDE37+1kVV4LAg459Kli1KPUCUsGRpUIMgYcAf41Wvb57aRXhkVYm4DAY59DV+2ntdQC+dHEZwMBtoJ9eKLgRXLu6mLLiRSGjyDtyOe1VRqOpFWQ2CiU42lW+X/P8AhWhJOhZ4Xk/erxgd/wAulVVu1MwSbapJ+XaTuOO/HagCFrqaCFmnBkmHViCEH/1veq6azDMyq8caHPBQ5z7dq0J5kSN2ZlXoMuSQcnHTFV53sJ2jtrqCKR4lBDGL5B+PagBgbTYi5le2KS/e5Ab9KYdK0+QpPDeiNUfduVuTjsc/4VXu4US9t/LshLDFjynD8IemPl/DqatxXHnFgfMiIGdhYHPqMEGgCCeeC4YLIs0E5H7u4CbWIHvjkVegVo0VllaVQoD5XAz6/wD1qhe8UlWJKFflY+VtI54INRw3cF1LLCl+UVH5HlhefakBbt51kR4mkQs45VYuPyzQj+XDsMsaEEYBTCj86oHSJYrlphfsx3bjEDjd6DIOfSnLC92zNNb+XtyjI75Le4BPbrQMljuhJcSJJC8aqwYydFPvn/69QHToo83MZ2/MW/dtgEfqDViZLGRQkyuQvy71OAMewNJZQyW8jBVDpwFkLZB/wP1piAXNtcImGctH0YgArx1GBV1Rblf3293TncTj8fyps8MJtY47uQlGOACAGz6AjFLBc2vl7PnZT8uctkfnQBHHNBHd7ZzIquMJIW43dxnsanuJkiuUHyzLKNo4GR9TVORo5A2UlaInkFNyt9epx+FM/s2C5iQJ5sO1snBwP/1e1MAlso45hPb2KtKc5DOPxPFMddQSZyjNGjYwgiLgfjkUrQTWpYQ3myLqFC7iPXqay7jVtbgnZYUW5iz8siqeR7gdKAJtpxnqfSnoE25IYGoZC6MACM9emePaogtzPMHjlKBc9RiucosFnYkAlB2BX+tEaKWIbLOPU5FOO5sBhnHHTBPvULiYDmEHnrnGBQBOcbd/C+w70zaSMscKP4SKsLcmZgpsY1VR/EwBP04qKOSKe+FuHjWQjJQE8Y65p2AhhtMkb9oz0JIxVyOGEsIgFkf1BGKZ50EN35TpIwJAKhfWrUO+eeSNFgVMgqrKRKF/TmqSC5nSwWlyzWwuFWVJOYmlK5A7Zx/KrC29gkwkS5uPMI2NGGJVseuf6GtY6PD80twsAcjAbjOPyqskcEzxlUZccFeQvXoPyp2C5nm3mZ1nN0EiJyd+fX/exirlvDEjhGkVFY5JBz+VPVPMhVnmdV5YbiP3Xpnk470yfTLXUYVkF0zlG6wvg5PXpRyoLliT+y7Vf3tzGHIwoGN34Cqlo/mxSxSmNVLYBkbG9DnHbPYj606PTrK1kEqWe5c5V3fLj359vepr3bcWrBRsYcLtUbh3yKoRGkQ0mMG3inlikOXT/WDH161oW8MF0BIIm+bsDgVkaXpd/DZq099IqkZKFSSPYGo3nVL2Mrcy6bdLkFZAXSQZx6+1Ai/dRSROvlSyYQlQDk8fUGizknLOskbK4wS28FT9O5qS4nvQkpjjgZ0xgvgbiR1FVLXTvtFqyp5lhOjAkrMzH9SRSGWVnjDMsikupPRsMR7c8ip9kAKyJAkoYEh2yWA9OajGPs6TFjIScGQYOfxAFUryGOS8EUkMxjKbzL5hVB9ecfhRqgLwYSQSQtbMoYcqW+X6DtUttZ2Qj3EiU5zkkYHHQY6VWihYqy+YGjPAKP2x7E1RtLOO2lNxbfaJmQlvKlJyMc8D/GqXmJl4PazSyC2gDorbDvUlS2Ox9Kq22myxXKyQSIACWEe7lR7ZrQ+0wzEzRwjzBwUdPu8f56VBCmoxyCG6aEwP8pkGSR6cUAWozBMzXRLJJja6sOuPUd+KbHc2r3nkOVaTlQAO468HpTft1pHeSQ3HySp0djtyPaqV5pv225S4trgwtu5dhuG32HvQBqyWVuQzI2wMMMBjDfXNQhrNIuGVY04YBsqfUEdKzhE88jWdwk8eOS4YKJMHtVqW0s4bRD5ADZ9AdvPXn/69AEO7ToJlNrYB4n3B2iXleM/j3qrPqEEght2hZWgPyMp2cY4wTj8vatJLdUB8ne69dqY6+uOmRUl6ke6H7VbySoDuyRkIaAKsV1GVZJWlnVFyRIM8eoIFKltpl6oMcYXkEOBhunfFWLv7K7LOq/OrAgqSCfXpTpJrVIhK0DsI/mDIS2T+HNAEcNlIkysHl8s5GXKnI7EcZp1pE7ZYgnbnGcsrfyqvb73QPDdyRW7OcrLz+APFNRdQtL1o40+0wSEsmxwrD144GKAHXGm2twxMcnkE9V3d/XB6VL/ZnlQnypy3GMOflI96beSQ3NoReQMB0z/Ev0I71mRaa9tcM6XU7RH+B+Mn0+n4UDNOGDzgePs8oOWKScMPXr/OpImDTPAbklwoIkKDjnGDWdPPgb4o47od1x8688+mfrSQ6v58eBbyCEDEmQRt5xkf57UCLQu547o28/7to+jhSUkyP51L572zssyn7OV5yCQM+hqMBz5qIofemVkYlcnsDjuKbBJHFblzI0b/AHSNxZSfQ5oAcUhcLk+ZFksr5yRSxW0cSn7K8Ayfn3DHP9aWD/SoQ3lLC44aM4H0OO1QT2F1Jg2cMEijglh/gaYFf7S5GxIY8jrlSce9NVH2iTcnJwAB/SorhmUsVJB2dj9KYnIiY/ePU96wLLQdonDsWAzjpmlmaIYILBQM9RzUF8SZghJK4B29qubR9ljOBnZ/hQAiwyzhhFGGyvBHYY9c1WjtI4CF+yLEwPLc7h+OK2dJAGnNgY+Zv51B96Z93P7vv+FVYVyhLqFtbSo0tjPNGWwXKkgkfzxzVhLiDU9ShaC3TyvKJ82QFCpHQZHX1x7VpMSLWHB/gzWeoDwybwG22yuM84bnn6+9abIklS4SKI2Ut5FNcMpaJiQxPtyOBT0vZJosS2s1qYiMGQtscdwcZzUWpAJCrKNpEa4I471qP/qY/wA6SGZ1tb3chJnjjETOTgHBPocf41OYQk5bDljgfIO+c9OlQ+Y7OoZ2I9CfetC0JaBCxJPv9adhEQKB2RNzKOcmPlT+lUkmSaV4ra7jSfAdSEz/AN9VFqUj/ZYvnb5nUHnrUGuxokNhIiKrmbBYDB6+tIZZtRq7TTPJLbyzD5VXJCqPUj34qY2stwjF7hhcDlmA27fYD0plsSNTGD/Fird1xfAjg7B/M0AVI1tlRDOZnmHBdyTg/TpT4RH9o3xYGzIZWYkD6H+laCRoPlCKF2jjHFZ9wipPJtULk5OBjPFS3Ya1JQsaStJ5zbXOTGucA+1Tyqi25fBZiMgMMjPaoUVcj5R930qa7A2xLgbc9O3WiLuDKEd7Ksm2aNDjhgsZQe209+9Ti1WfdMqMrlcDCkNn/eFWlJM2D0x0/Ospp5U1EIkrqpAyAxAqyRVuLa4M9lOCjY5REO4D14+vWrNoltDGiW5dvQyBjn86guwEvbV0G1mbBYcEj0qB2I1WRMnYVUlexPrQBa1G5uEtxI1lHcSRuDtKZO32p1jqdjqNuPKhliKHaVCH5T+HFTwc2pzz+8A5qjcny9UmKfKcduOwpgS3NiblS5ZAsZ3I6uUdf5/rR5VwDgSGRGUEAsMt7jFLGiszFlBJQEkipdX/AHUCmL5CcZK8UARtbvbRi5LeUFZWdQe3Q5/CtWGZZEV42DqehB4rmtXnmGmSYlfmFs/MfSsbwfPML4Rea/l5Pybjj8qQzvJLeGZSCgBPccGsQQS2J8m1nl8xXJCyqSpH1xx+dbi9ap3oBYkgZ3LzSAriC7vEUtFBszudGY7WPr0/WqkGou1zvhjZMZVssrBSOuOe/tT5WK2UgUkDzQMCuV8SqseoEIoUbewx3NUI7eVop0NxtYyBfmTJDY9RVUTTtGWhdpBkEB0Kkn68cVf02CEWtuREgOwdFFUbnm/mU8hZBtHpx2oAqXd7DYTJLa2g3Mf3qCM7wTzmp/tULSIbiPy2b7sc4xuBHOP8Kr6uzRLaPGxRiwBKnBx6U7SCbi1u/P8A3u1kK7+cHHUZosMspCGwFdnXORHvxtH45z+FS+RiZt7CInlW3nLeoNRrGhv5MovDLjj2FVg7Nq4RmJXHQnjoaBEzzXjwBreWMODkNwQw9Dj+dS22rEKVu7d0kHUAVYso02N8i85zxTe/4D+VD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1" y="1463013"/>
            <a:ext cx="6607079" cy="49553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445994">
            <a:off x="3158837" y="5028776"/>
            <a:ext cx="831273" cy="831273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0445994">
            <a:off x="4923577" y="4576015"/>
            <a:ext cx="678082" cy="678082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20445994">
            <a:off x="7275132" y="4106230"/>
            <a:ext cx="491938" cy="491938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0445994">
            <a:off x="8260501" y="3983262"/>
            <a:ext cx="311354" cy="311354"/>
          </a:xfrm>
          <a:prstGeom prst="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71713"/>
            <a:ext cx="7632700" cy="83473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Why macroinvertebrates?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1528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917A0-1C07-41FD-AB94-F47B83FD7A16}"/>
              </a:ext>
            </a:extLst>
          </p:cNvPr>
          <p:cNvSpPr txBox="1"/>
          <p:nvPr/>
        </p:nvSpPr>
        <p:spPr>
          <a:xfrm>
            <a:off x="508000" y="1506449"/>
            <a:ext cx="5901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to long life spans (several weeks to several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mobility (good indicator of local conditions)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important trophic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important link between ecosystems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BE34AB-E8D2-4B39-AB14-2751E0E86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91" y="2341185"/>
            <a:ext cx="3691255" cy="3838393"/>
          </a:xfrm>
          <a:prstGeom prst="rect">
            <a:avLst/>
          </a:prstGeom>
        </p:spPr>
      </p:pic>
      <p:sp>
        <p:nvSpPr>
          <p:cNvPr id="18" name="Rectangle 17">
            <a:hlinkClick r:id="rId3"/>
            <a:extLst>
              <a:ext uri="{FF2B5EF4-FFF2-40B4-BE49-F238E27FC236}">
                <a16:creationId xmlns:a16="http://schemas.microsoft.com/office/drawing/2014/main" id="{F3EF9E5B-EAA5-46F1-A401-91EAEBBA8DB7}"/>
              </a:ext>
            </a:extLst>
          </p:cNvPr>
          <p:cNvSpPr/>
          <p:nvPr/>
        </p:nvSpPr>
        <p:spPr>
          <a:xfrm>
            <a:off x="508000" y="5400977"/>
            <a:ext cx="207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River “health” video</a:t>
            </a:r>
          </a:p>
        </p:txBody>
      </p:sp>
    </p:spTree>
    <p:extLst>
      <p:ext uri="{BB962C8B-B14F-4D97-AF65-F5344CB8AC3E}">
        <p14:creationId xmlns:p14="http://schemas.microsoft.com/office/powerpoint/2010/main" val="193944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905164"/>
            <a:ext cx="7811311" cy="15996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Introduction to aquatic insect taxonomy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2947"/>
            <a:ext cx="1528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42900" y="2414168"/>
            <a:ext cx="8268854" cy="382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sz="2000" b="1" dirty="0"/>
              <a:t>Domain				Eukarya (</a:t>
            </a:r>
            <a:r>
              <a:rPr lang="en-US" sz="2000" b="1" dirty="0" err="1"/>
              <a:t>Eukaryota</a:t>
            </a:r>
            <a:r>
              <a:rPr lang="en-US" sz="2000" b="1" dirty="0"/>
              <a:t>)</a:t>
            </a:r>
          </a:p>
          <a:p>
            <a:pPr algn="l">
              <a:buFontTx/>
              <a:buNone/>
            </a:pPr>
            <a:r>
              <a:rPr lang="en-US" sz="2000" dirty="0"/>
              <a:t>  Kingdom			Animalia</a:t>
            </a:r>
          </a:p>
          <a:p>
            <a:pPr algn="l">
              <a:buFontTx/>
              <a:buNone/>
            </a:pPr>
            <a:r>
              <a:rPr lang="en-US" sz="2000" dirty="0"/>
              <a:t>    Phylum 			</a:t>
            </a:r>
            <a:r>
              <a:rPr lang="en-US" sz="2000" dirty="0" err="1"/>
              <a:t>Arthropoda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Subphylum			</a:t>
            </a:r>
            <a:r>
              <a:rPr lang="en-US" sz="2000" dirty="0" err="1"/>
              <a:t>Hexapoda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Class			</a:t>
            </a:r>
            <a:r>
              <a:rPr lang="en-US" sz="2000" dirty="0" err="1"/>
              <a:t>Insecta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Order 			</a:t>
            </a:r>
            <a:r>
              <a:rPr lang="en-US" sz="2000" dirty="0" err="1"/>
              <a:t>Ephemeroptera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  Family			</a:t>
            </a:r>
            <a:r>
              <a:rPr lang="en-US" sz="2000" dirty="0" err="1"/>
              <a:t>Ephemeridae</a:t>
            </a:r>
            <a:endParaRPr lang="en-US" sz="2000" dirty="0"/>
          </a:p>
          <a:p>
            <a:pPr algn="l">
              <a:buFontTx/>
              <a:buNone/>
            </a:pPr>
            <a:r>
              <a:rPr lang="en-US" sz="2000" dirty="0"/>
              <a:t>              Genus			</a:t>
            </a:r>
            <a:r>
              <a:rPr lang="en-US" sz="2000" i="1" dirty="0" err="1"/>
              <a:t>Hexagenia</a:t>
            </a:r>
            <a:endParaRPr lang="en-US" sz="2000" i="1" dirty="0"/>
          </a:p>
          <a:p>
            <a:pPr algn="l">
              <a:buFontTx/>
              <a:buNone/>
            </a:pPr>
            <a:r>
              <a:rPr lang="en-US" sz="2000" dirty="0"/>
              <a:t>                Species			</a:t>
            </a:r>
            <a:r>
              <a:rPr lang="en-US" sz="2000" i="1" dirty="0" err="1"/>
              <a:t>limbata</a:t>
            </a:r>
            <a:endParaRPr lang="en-US" sz="2000" i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32873" y="5001989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03746" y="5394534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65382" y="5796316"/>
            <a:ext cx="4937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92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32947"/>
            <a:ext cx="890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Orders</a:t>
            </a:r>
          </a:p>
        </p:txBody>
      </p:sp>
      <p:pic>
        <p:nvPicPr>
          <p:cNvPr id="9218" name="Picture 2" descr="Image result for aquatic macroinvertebrate or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546737"/>
            <a:ext cx="7564581" cy="584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32947"/>
            <a:ext cx="1282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Life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876" y="822036"/>
            <a:ext cx="4294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grow, must shed exoskeleton (</a:t>
            </a:r>
            <a:r>
              <a:rPr lang="en-US" i="1" dirty="0" err="1"/>
              <a:t>ecdysis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Instar – stages </a:t>
            </a:r>
            <a:r>
              <a:rPr lang="en-US" dirty="0" err="1"/>
              <a:t>inbetween</a:t>
            </a:r>
            <a:r>
              <a:rPr lang="en-US" dirty="0"/>
              <a:t> </a:t>
            </a:r>
            <a:r>
              <a:rPr lang="en-US" dirty="0" err="1"/>
              <a:t>ecdyses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insects have 4 to 6 instars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instar emerges into adult form</a:t>
            </a:r>
          </a:p>
        </p:txBody>
      </p:sp>
      <p:pic>
        <p:nvPicPr>
          <p:cNvPr id="2050" name="Picture 2" descr="Image result for mayfly em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2" y="2511459"/>
            <a:ext cx="5942833" cy="33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96" y="822036"/>
            <a:ext cx="1847192" cy="30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32947"/>
            <a:ext cx="1282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Life Stages</a:t>
            </a:r>
          </a:p>
        </p:txBody>
      </p:sp>
      <p:pic>
        <p:nvPicPr>
          <p:cNvPr id="1026" name="Picture 2" descr="http://lifeinfreshwater.net/wp-content/gallery/stonefly-nymphs-plecoptera/Stonefly-nymph-Plecoptera-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6440" r="14873" b="17590"/>
          <a:stretch/>
        </p:blipFill>
        <p:spPr bwMode="auto">
          <a:xfrm>
            <a:off x="405927" y="1116912"/>
            <a:ext cx="3676546" cy="21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euctra adu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16273" r="1964" b="6203"/>
          <a:stretch/>
        </p:blipFill>
        <p:spPr bwMode="auto">
          <a:xfrm>
            <a:off x="5218544" y="1116912"/>
            <a:ext cx="3480438" cy="210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663588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Hemimetabolous</a:t>
            </a:r>
            <a:endParaRPr lang="en-US" dirty="0"/>
          </a:p>
        </p:txBody>
      </p:sp>
      <p:pic>
        <p:nvPicPr>
          <p:cNvPr id="1030" name="Picture 6" descr="http://lifeinfreshwater.net/wp-content/gallery/great-diving-beetle-larva-dytiscus-marginalis/Great-diving-beetle-larva-Dytiscus-marginalis-0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0" b="12909"/>
          <a:stretch/>
        </p:blipFill>
        <p:spPr bwMode="auto">
          <a:xfrm>
            <a:off x="405927" y="3846499"/>
            <a:ext cx="1803649" cy="24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4800" y="3378096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Holometabolous</a:t>
            </a:r>
            <a:endParaRPr lang="en-US" dirty="0"/>
          </a:p>
        </p:txBody>
      </p:sp>
      <p:pic>
        <p:nvPicPr>
          <p:cNvPr id="1032" name="Picture 8" descr="http://lifeinfreshwater.net/wp-content/gallery/great-diving-beetle-dytiscus-marginalis/Great-diving-beetle-Dytiscus-marginalis-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665681"/>
            <a:ext cx="3993278" cy="265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230255" y="2127057"/>
            <a:ext cx="8497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46219" y="5082745"/>
            <a:ext cx="8497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2947"/>
            <a:ext cx="2896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Ephemeroptera</a:t>
            </a:r>
            <a:r>
              <a:rPr lang="en-US" sz="2000" dirty="0"/>
              <a:t> (mayflies)</a:t>
            </a:r>
          </a:p>
        </p:txBody>
      </p:sp>
      <p:pic>
        <p:nvPicPr>
          <p:cNvPr id="4098" name="Picture 2" descr="http://lifeinfreshwater.net/wp-content/gallery/flathead-mayfly-nymphs-heptageniidae/Flathead-mayfly-nymph-Heptageniidae-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5" t="20895" r="17990" b="4263"/>
          <a:stretch/>
        </p:blipFill>
        <p:spPr bwMode="auto">
          <a:xfrm>
            <a:off x="276668" y="923638"/>
            <a:ext cx="4478047" cy="36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73237" y="510744"/>
            <a:ext cx="73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tails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072" y="5291246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tarsal claw</a:t>
            </a:r>
          </a:p>
        </p:txBody>
      </p:sp>
      <p:pic>
        <p:nvPicPr>
          <p:cNvPr id="4100" name="Picture 4" descr="http://lifeinfreshwater.net/wp-content/gallery/minnow-mayfly-nymphs-baetidae/Minnow-mayfly-nymph-Baetidae-1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22787" r="10649" b="7450"/>
          <a:stretch/>
        </p:blipFill>
        <p:spPr bwMode="auto">
          <a:xfrm>
            <a:off x="3546763" y="3197224"/>
            <a:ext cx="5430981" cy="30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69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2947"/>
            <a:ext cx="251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Plecoptera</a:t>
            </a:r>
            <a:r>
              <a:rPr lang="en-US" sz="2000" dirty="0"/>
              <a:t> (stoneflies)</a:t>
            </a:r>
          </a:p>
        </p:txBody>
      </p:sp>
      <p:pic>
        <p:nvPicPr>
          <p:cNvPr id="3074" name="Picture 2" descr="http://lifeinfreshwater.net/wp-content/gallery/stonefly-nymphs-plecoptera/Stonefly-nymph-Plecoptera-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24369" r="25101" b="19362"/>
          <a:stretch/>
        </p:blipFill>
        <p:spPr bwMode="auto">
          <a:xfrm>
            <a:off x="212437" y="957396"/>
            <a:ext cx="5144656" cy="32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0005" y="549404"/>
            <a:ext cx="14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tarsal claws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082" y="4210430"/>
            <a:ext cx="73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tails</a:t>
            </a:r>
          </a:p>
        </p:txBody>
      </p:sp>
      <p:pic>
        <p:nvPicPr>
          <p:cNvPr id="3076" name="Picture 4" descr="http://lifeinfreshwater.net/wp-content/gallery/stonefly-nymphs-plecoptera/Stonefly-nymph-Plecoptera-2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9289" r="7323" b="14660"/>
          <a:stretch/>
        </p:blipFill>
        <p:spPr bwMode="auto">
          <a:xfrm>
            <a:off x="3549375" y="2963466"/>
            <a:ext cx="5493026" cy="310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9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10744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396681"/>
            <a:ext cx="9144000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2947"/>
            <a:ext cx="3924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Odonata</a:t>
            </a:r>
            <a:r>
              <a:rPr lang="en-US" sz="2000" dirty="0"/>
              <a:t> (dragonflies &amp; damselflies)</a:t>
            </a:r>
          </a:p>
        </p:txBody>
      </p:sp>
      <p:pic>
        <p:nvPicPr>
          <p:cNvPr id="7170" name="Picture 2" descr="http://lifeinfreshwater.net/wp-content/gallery/darner-dragonfly-nymphs-aeshnidae/Darner-dragonfly-nymph-Aeshnidae-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7" y="995686"/>
            <a:ext cx="3277369" cy="49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lifeinfreshwater.net/wp-content/gallery/broad-winged-damselfly-nymphs-calopterygidae/Broad-winged-damselfly-nymph-Calopterygidae-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14964" r="2905" b="10606"/>
          <a:stretch/>
        </p:blipFill>
        <p:spPr bwMode="auto">
          <a:xfrm>
            <a:off x="3924921" y="1010805"/>
            <a:ext cx="4809435" cy="26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4338" y="568549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Hinged mouth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5878" y="4324751"/>
            <a:ext cx="1705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5"/>
              </a:rPr>
              <a:t>Hunting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776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203</Words>
  <Application>Microsoft Office PowerPoint</Application>
  <PresentationFormat>On-screen Show (4:3)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Introduction to aquatic insect ID</vt:lpstr>
      <vt:lpstr>Why macroinvertebrates?</vt:lpstr>
      <vt:lpstr>Introduction to aquatic insect taxonomy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Baylor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aquatic insect taxonomy</dc:title>
  <dc:creator>Cook, Stephen</dc:creator>
  <cp:lastModifiedBy>Cook, Stephen</cp:lastModifiedBy>
  <cp:revision>24</cp:revision>
  <dcterms:created xsi:type="dcterms:W3CDTF">2017-03-28T13:47:21Z</dcterms:created>
  <dcterms:modified xsi:type="dcterms:W3CDTF">2018-10-15T16:36:22Z</dcterms:modified>
</cp:coreProperties>
</file>